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PT Serif"/>
      <p:regular r:id="rId25"/>
      <p:bold r:id="rId26"/>
      <p:italic r:id="rId27"/>
      <p:boldItalic r:id="rId28"/>
    </p:embeddedFont>
    <p:embeddedFont>
      <p:font typeface="Roboto Condensed"/>
      <p:regular r:id="rId29"/>
      <p:bold r:id="rId30"/>
      <p:italic r:id="rId31"/>
      <p:boldItalic r:id="rId32"/>
    </p:embeddedFont>
    <p:embeddedFont>
      <p:font typeface="Pacifico"/>
      <p:regular r:id="rId33"/>
    </p:embeddedFont>
    <p:embeddedFont>
      <p:font typeface="Oswald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erif-bold.fntdata"/><Relationship Id="rId25" Type="http://schemas.openxmlformats.org/officeDocument/2006/relationships/font" Target="fonts/PTSerif-regular.fntdata"/><Relationship Id="rId28" Type="http://schemas.openxmlformats.org/officeDocument/2006/relationships/font" Target="fonts/PTSerif-boldItalic.fntdata"/><Relationship Id="rId27" Type="http://schemas.openxmlformats.org/officeDocument/2006/relationships/font" Target="fonts/PTSerif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Condense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Condensed-italic.fntdata"/><Relationship Id="rId30" Type="http://schemas.openxmlformats.org/officeDocument/2006/relationships/font" Target="fonts/RobotoCondensed-bold.fntdata"/><Relationship Id="rId11" Type="http://schemas.openxmlformats.org/officeDocument/2006/relationships/slide" Target="slides/slide7.xml"/><Relationship Id="rId33" Type="http://schemas.openxmlformats.org/officeDocument/2006/relationships/font" Target="fonts/Pacifico-regular.fntdata"/><Relationship Id="rId10" Type="http://schemas.openxmlformats.org/officeDocument/2006/relationships/slide" Target="slides/slide6.xml"/><Relationship Id="rId32" Type="http://schemas.openxmlformats.org/officeDocument/2006/relationships/font" Target="fonts/RobotoCondensed-boldItalic.fntdata"/><Relationship Id="rId13" Type="http://schemas.openxmlformats.org/officeDocument/2006/relationships/slide" Target="slides/slide9.xml"/><Relationship Id="rId35" Type="http://schemas.openxmlformats.org/officeDocument/2006/relationships/font" Target="fonts/Oswald-bold.fntdata"/><Relationship Id="rId12" Type="http://schemas.openxmlformats.org/officeDocument/2006/relationships/slide" Target="slides/slide8.xml"/><Relationship Id="rId34" Type="http://schemas.openxmlformats.org/officeDocument/2006/relationships/font" Target="fonts/Oswald-regular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077f04efd_0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077f04ef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077f04efd_0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077f04ef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077f04efd_0_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077f04ef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solidFill>
          <a:srgbClr val="4BB5D9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22" name="Google Shape;22;p2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parent Shapes">
  <p:cSld name="BLANK_1">
    <p:bg>
      <p:bgPr>
        <a:solidFill>
          <a:srgbClr val="3796B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1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51" name="Google Shape;151;p11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156" name="Google Shape;156;p11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57" name="Google Shape;157;p11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162" name="Google Shape;162;p1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solidFill>
          <a:srgbClr val="FF9900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36" name="Google Shape;36;p3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3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idx="1" type="body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»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●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○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■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41" name="Google Shape;41;p4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2" name="Google Shape;42;p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grpSp>
        <p:nvGrpSpPr>
          <p:cNvPr id="47" name="Google Shape;47;p4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8" name="Google Shape;48;p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53" name="Google Shape;53;p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6" name="Google Shape;56;p5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61" name="Google Shape;61;p5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62" name="Google Shape;62;p5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67" name="Google Shape;67;p5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9" name="Google Shape;69;p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6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72" name="Google Shape;72;p6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77" name="Google Shape;77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78" name="Google Shape;78;p6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83" name="Google Shape;83;p6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6"/>
          <p:cNvSpPr txBox="1"/>
          <p:nvPr>
            <p:ph idx="1" type="body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5" name="Google Shape;85;p6"/>
          <p:cNvSpPr txBox="1"/>
          <p:nvPr>
            <p:ph idx="2" type="body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6" name="Google Shape;86;p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7"/>
          <p:cNvGrpSpPr/>
          <p:nvPr/>
        </p:nvGrpSpPr>
        <p:grpSpPr>
          <a:xfrm>
            <a:off x="6791633" y="3181575"/>
            <a:ext cx="2352143" cy="2284388"/>
            <a:chOff x="6172200" y="2656118"/>
            <a:chExt cx="2971754" cy="2886151"/>
          </a:xfrm>
        </p:grpSpPr>
        <p:sp>
          <p:nvSpPr>
            <p:cNvPr id="89" name="Google Shape;89;p7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94" name="Google Shape;94;p7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95" name="Google Shape;95;p7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00" name="Google Shape;100;p7"/>
          <p:cNvSpPr txBox="1"/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2" name="Google Shape;102;p7"/>
          <p:cNvSpPr txBox="1"/>
          <p:nvPr>
            <p:ph idx="2" type="body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3" name="Google Shape;103;p7"/>
          <p:cNvSpPr txBox="1"/>
          <p:nvPr>
            <p:ph idx="3" type="body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4" name="Google Shape;104;p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07" name="Google Shape;107;p8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18" name="Google Shape;118;p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9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22" name="Google Shape;122;p9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27" name="Google Shape;127;p9"/>
          <p:cNvSpPr txBox="1"/>
          <p:nvPr>
            <p:ph idx="1" type="body"/>
          </p:nvPr>
        </p:nvSpPr>
        <p:spPr>
          <a:xfrm>
            <a:off x="1097775" y="4025300"/>
            <a:ext cx="6948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grpSp>
        <p:nvGrpSpPr>
          <p:cNvPr id="128" name="Google Shape;128;p9"/>
          <p:cNvGrpSpPr/>
          <p:nvPr/>
        </p:nvGrpSpPr>
        <p:grpSpPr>
          <a:xfrm>
            <a:off x="6791633" y="3181575"/>
            <a:ext cx="2352143" cy="2284388"/>
            <a:chOff x="6172200" y="2656118"/>
            <a:chExt cx="2971754" cy="2886151"/>
          </a:xfrm>
        </p:grpSpPr>
        <p:sp>
          <p:nvSpPr>
            <p:cNvPr id="129" name="Google Shape;129;p9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37" name="Google Shape;137;p10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42" name="Google Shape;142;p10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43" name="Google Shape;143;p10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0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0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48" name="Google Shape;148;p1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»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●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○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■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20" Type="http://schemas.openxmlformats.org/officeDocument/2006/relationships/hyperlink" Target="https://www.pexels.com/@pixabay" TargetMode="External"/><Relationship Id="rId22" Type="http://schemas.openxmlformats.org/officeDocument/2006/relationships/hyperlink" Target="http://lesscss.org" TargetMode="External"/><Relationship Id="rId21" Type="http://schemas.openxmlformats.org/officeDocument/2006/relationships/image" Target="../media/image9.png"/><Relationship Id="rId24" Type="http://schemas.openxmlformats.org/officeDocument/2006/relationships/hyperlink" Target="https://freebiesupply.com/logos/atom-logo/" TargetMode="External"/><Relationship Id="rId23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Relationship Id="rId4" Type="http://schemas.openxmlformats.org/officeDocument/2006/relationships/hyperlink" Target="https://www.freepik.com/free-icon/html-5-logo_732023.htm" TargetMode="External"/><Relationship Id="rId9" Type="http://schemas.openxmlformats.org/officeDocument/2006/relationships/image" Target="../media/image17.png"/><Relationship Id="rId26" Type="http://schemas.openxmlformats.org/officeDocument/2006/relationships/hyperlink" Target="https://en.wikipedia.org/wiki/Brackets_(text_editor)" TargetMode="External"/><Relationship Id="rId25" Type="http://schemas.openxmlformats.org/officeDocument/2006/relationships/image" Target="../media/image10.png"/><Relationship Id="rId28" Type="http://schemas.openxmlformats.org/officeDocument/2006/relationships/image" Target="../media/image18.png"/><Relationship Id="rId27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hyperlink" Target="https://www.shareicon.net/coding-javascript-tutorial-js-solid-code-js-scripting-112989" TargetMode="External"/><Relationship Id="rId29" Type="http://schemas.openxmlformats.org/officeDocument/2006/relationships/hyperlink" Target="https://www.socialmediaexaminer.com/facebook-pages-app-changes/" TargetMode="External"/><Relationship Id="rId7" Type="http://schemas.openxmlformats.org/officeDocument/2006/relationships/image" Target="../media/image1.png"/><Relationship Id="rId8" Type="http://schemas.openxmlformats.org/officeDocument/2006/relationships/hyperlink" Target="https://commons.wikimedia.org/wiki/File:JavaScript-logo.png" TargetMode="External"/><Relationship Id="rId31" Type="http://schemas.openxmlformats.org/officeDocument/2006/relationships/hyperlink" Target="https://wisdmlabs.com/blog/how-to-connect-to-a-remote-database-using-phpmyadmin/" TargetMode="External"/><Relationship Id="rId30" Type="http://schemas.openxmlformats.org/officeDocument/2006/relationships/image" Target="../media/image4.png"/><Relationship Id="rId11" Type="http://schemas.openxmlformats.org/officeDocument/2006/relationships/image" Target="../media/image16.png"/><Relationship Id="rId10" Type="http://schemas.openxmlformats.org/officeDocument/2006/relationships/hyperlink" Target="https://pngimg.com/imgs/logos/php/" TargetMode="External"/><Relationship Id="rId32" Type="http://schemas.openxmlformats.org/officeDocument/2006/relationships/image" Target="../media/image19.png"/><Relationship Id="rId13" Type="http://schemas.openxmlformats.org/officeDocument/2006/relationships/image" Target="../media/image7.png"/><Relationship Id="rId12" Type="http://schemas.openxmlformats.org/officeDocument/2006/relationships/hyperlink" Target="https://logos-download.com/5684-mysql-logo-download.html" TargetMode="External"/><Relationship Id="rId15" Type="http://schemas.openxmlformats.org/officeDocument/2006/relationships/image" Target="../media/image6.png"/><Relationship Id="rId14" Type="http://schemas.openxmlformats.org/officeDocument/2006/relationships/hyperlink" Target="https://wolfpaulus.com/technology/json-schema/" TargetMode="External"/><Relationship Id="rId17" Type="http://schemas.openxmlformats.org/officeDocument/2006/relationships/image" Target="../media/image5.png"/><Relationship Id="rId16" Type="http://schemas.openxmlformats.org/officeDocument/2006/relationships/hyperlink" Target="https://botlist.co/bots/hubtype" TargetMode="External"/><Relationship Id="rId19" Type="http://schemas.openxmlformats.org/officeDocument/2006/relationships/image" Target="../media/image15.png"/><Relationship Id="rId18" Type="http://schemas.openxmlformats.org/officeDocument/2006/relationships/hyperlink" Target="https://medium.com/@denny.headrick/why-your-library-sucks-jquery-6c508ddfece4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ww.slidescarnival.com/" TargetMode="External"/><Relationship Id="rId4" Type="http://schemas.openxmlformats.org/officeDocument/2006/relationships/hyperlink" Target="http://unsplash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"/>
          <p:cNvSpPr txBox="1"/>
          <p:nvPr>
            <p:ph type="ctrTitle"/>
          </p:nvPr>
        </p:nvSpPr>
        <p:spPr>
          <a:xfrm>
            <a:off x="573425" y="1991850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EnglishKo</a:t>
            </a:r>
            <a:endParaRPr sz="6000"/>
          </a:p>
        </p:txBody>
      </p:sp>
      <p:sp>
        <p:nvSpPr>
          <p:cNvPr id="168" name="Google Shape;168;p12"/>
          <p:cNvSpPr txBox="1"/>
          <p:nvPr/>
        </p:nvSpPr>
        <p:spPr>
          <a:xfrm>
            <a:off x="573425" y="3198500"/>
            <a:ext cx="5373900" cy="8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Дава </a:t>
            </a: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възможност</a:t>
            </a: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на всички </a:t>
            </a: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българоговорящи</a:t>
            </a: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да учат английски език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796BF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1"/>
          <p:cNvSpPr/>
          <p:nvPr/>
        </p:nvSpPr>
        <p:spPr>
          <a:xfrm>
            <a:off x="4787702" y="535613"/>
            <a:ext cx="2879504" cy="4072345"/>
          </a:xfrm>
          <a:custGeom>
            <a:rect b="b" l="l" r="r" t="t"/>
            <a:pathLst>
              <a:path extrusionOk="0" h="86210" w="60958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81D1EC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1"/>
          <p:cNvSpPr txBox="1"/>
          <p:nvPr>
            <p:ph idx="4294967295" type="body"/>
          </p:nvPr>
        </p:nvSpPr>
        <p:spPr>
          <a:xfrm>
            <a:off x="1417075" y="0"/>
            <a:ext cx="31419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МОБИЛЕН</a:t>
            </a:r>
            <a:r>
              <a:rPr lang="en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ИНТЕРФЕЙС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6" name="Google Shape;236;p2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7" name="Google Shape;23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2912" y="899063"/>
            <a:ext cx="2509075" cy="334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2"/>
          <p:cNvSpPr txBox="1"/>
          <p:nvPr>
            <p:ph idx="4294967295" type="title"/>
          </p:nvPr>
        </p:nvSpPr>
        <p:spPr>
          <a:xfrm>
            <a:off x="304800" y="328825"/>
            <a:ext cx="2380800" cy="5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ТЕХНОЛОГИИ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43" name="Google Shape;243;p22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4" name="Google Shape;244;p22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6475" y="2185500"/>
            <a:ext cx="772500" cy="7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2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60125" y="2826150"/>
            <a:ext cx="772500" cy="7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2">
            <a:hlinkClick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36088" y="2015687"/>
            <a:ext cx="810474" cy="810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2">
            <a:hlinkClick r:id="rId10"/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019400" y="3858600"/>
            <a:ext cx="1269800" cy="6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2">
            <a:hlinkClick r:id="rId12"/>
          </p:cNvPr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725100" y="1906724"/>
            <a:ext cx="1129476" cy="6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2">
            <a:hlinkClick r:id="rId14"/>
          </p:cNvPr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929225" y="606775"/>
            <a:ext cx="1432888" cy="73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2">
            <a:hlinkClick r:id="rId16"/>
          </p:cNvPr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1913112" y="4055950"/>
            <a:ext cx="772500" cy="77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2"/>
          <p:cNvSpPr/>
          <p:nvPr/>
        </p:nvSpPr>
        <p:spPr>
          <a:xfrm>
            <a:off x="4479688" y="4220263"/>
            <a:ext cx="1562100" cy="772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PT Serif"/>
                <a:ea typeface="PT Serif"/>
                <a:cs typeface="PT Serif"/>
                <a:sym typeface="PT Serif"/>
              </a:rPr>
              <a:t>botSON</a:t>
            </a:r>
            <a:endParaRPr sz="3000"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252" name="Google Shape;252;p22">
            <a:hlinkClick r:id="rId18"/>
          </p:cNvPr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2246550" y="1551105"/>
            <a:ext cx="922600" cy="92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2">
            <a:hlinkClick r:id="rId20"/>
          </p:cNvPr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385800" y="3208854"/>
            <a:ext cx="921700" cy="92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2">
            <a:hlinkClick r:id="rId22"/>
          </p:cNvPr>
          <p:cNvPicPr preferRelativeResize="0"/>
          <p:nvPr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4874025" y="3140113"/>
            <a:ext cx="1315950" cy="583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2">
            <a:hlinkClick r:id="rId24"/>
          </p:cNvPr>
          <p:cNvPicPr preferRelativeResize="0"/>
          <p:nvPr/>
        </p:nvPicPr>
        <p:blipFill>
          <a:blip r:embed="rId25">
            <a:alphaModFix/>
          </a:blip>
          <a:stretch>
            <a:fillRect/>
          </a:stretch>
        </p:blipFill>
        <p:spPr>
          <a:xfrm>
            <a:off x="3590475" y="1496475"/>
            <a:ext cx="772500" cy="7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2">
            <a:hlinkClick r:id="rId26"/>
          </p:cNvPr>
          <p:cNvPicPr preferRelativeResize="0"/>
          <p:nvPr/>
        </p:nvPicPr>
        <p:blipFill>
          <a:blip r:embed="rId27">
            <a:alphaModFix/>
          </a:blip>
          <a:stretch>
            <a:fillRect/>
          </a:stretch>
        </p:blipFill>
        <p:spPr>
          <a:xfrm>
            <a:off x="3255575" y="2713773"/>
            <a:ext cx="921697" cy="92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2"/>
          <p:cNvPicPr preferRelativeResize="0"/>
          <p:nvPr/>
        </p:nvPicPr>
        <p:blipFill>
          <a:blip r:embed="rId28">
            <a:alphaModFix/>
          </a:blip>
          <a:stretch>
            <a:fillRect/>
          </a:stretch>
        </p:blipFill>
        <p:spPr>
          <a:xfrm>
            <a:off x="4581075" y="2271325"/>
            <a:ext cx="595500" cy="60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2">
            <a:hlinkClick r:id="rId29"/>
          </p:cNvPr>
          <p:cNvPicPr preferRelativeResize="0"/>
          <p:nvPr/>
        </p:nvPicPr>
        <p:blipFill>
          <a:blip r:embed="rId30">
            <a:alphaModFix/>
          </a:blip>
          <a:stretch>
            <a:fillRect/>
          </a:stretch>
        </p:blipFill>
        <p:spPr>
          <a:xfrm>
            <a:off x="6813425" y="1551100"/>
            <a:ext cx="548700" cy="520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>
            <a:hlinkClick r:id="rId31"/>
          </p:cNvPr>
          <p:cNvPicPr preferRelativeResize="0"/>
          <p:nvPr/>
        </p:nvPicPr>
        <p:blipFill>
          <a:blip r:embed="rId32">
            <a:alphaModFix/>
          </a:blip>
          <a:stretch>
            <a:fillRect/>
          </a:stretch>
        </p:blipFill>
        <p:spPr>
          <a:xfrm>
            <a:off x="4779745" y="1110787"/>
            <a:ext cx="732725" cy="73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ctrTitle"/>
          </p:nvPr>
        </p:nvSpPr>
        <p:spPr>
          <a:xfrm>
            <a:off x="2034750" y="806100"/>
            <a:ext cx="5074500" cy="35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200">
                <a:solidFill>
                  <a:srgbClr val="3796BF"/>
                </a:solidFill>
              </a:rPr>
              <a:t>Защо трябва да използвате EnglishKo?</a:t>
            </a:r>
            <a:endParaRPr/>
          </a:p>
        </p:txBody>
      </p:sp>
      <p:sp>
        <p:nvSpPr>
          <p:cNvPr id="265" name="Google Shape;265;p2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437725" y="1139650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Предимства</a:t>
            </a:r>
            <a:endParaRPr sz="4000"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705725" y="1820350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600"/>
              </a:spcBef>
              <a:spcAft>
                <a:spcPts val="0"/>
              </a:spcAft>
              <a:buClr>
                <a:srgbClr val="FF9900"/>
              </a:buClr>
              <a:buSzPts val="2800"/>
              <a:buChar char="»"/>
            </a:pPr>
            <a:r>
              <a:rPr lang="en" sz="2800">
                <a:solidFill>
                  <a:srgbClr val="FF9900"/>
                </a:solidFill>
              </a:rPr>
              <a:t>Интернет приложение</a:t>
            </a:r>
            <a:endParaRPr sz="2800">
              <a:solidFill>
                <a:srgbClr val="FF9900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Char char="»"/>
            </a:pPr>
            <a:r>
              <a:rPr lang="en" sz="2800">
                <a:solidFill>
                  <a:srgbClr val="FF9900"/>
                </a:solidFill>
              </a:rPr>
              <a:t>Геймификация</a:t>
            </a:r>
            <a:endParaRPr sz="2800">
              <a:solidFill>
                <a:srgbClr val="FF9900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Char char="»"/>
            </a:pPr>
            <a:r>
              <a:rPr lang="en" sz="2800">
                <a:solidFill>
                  <a:srgbClr val="FF9900"/>
                </a:solidFill>
              </a:rPr>
              <a:t>Достъпен интерфейс</a:t>
            </a:r>
            <a:endParaRPr sz="2800">
              <a:solidFill>
                <a:srgbClr val="FF9900"/>
              </a:solidFill>
            </a:endParaRPr>
          </a:p>
        </p:txBody>
      </p:sp>
      <p:sp>
        <p:nvSpPr>
          <p:cNvPr id="272" name="Google Shape;272;p2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351250" y="1131000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Ползи</a:t>
            </a:r>
            <a:endParaRPr sz="4000"/>
          </a:p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1619250" y="1811700"/>
            <a:ext cx="57603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600"/>
              </a:spcBef>
              <a:spcAft>
                <a:spcPts val="0"/>
              </a:spcAft>
              <a:buClr>
                <a:srgbClr val="FF9900"/>
              </a:buClr>
              <a:buSzPts val="2800"/>
              <a:buChar char="»"/>
            </a:pPr>
            <a:r>
              <a:rPr lang="en" sz="2800">
                <a:solidFill>
                  <a:srgbClr val="FF9900"/>
                </a:solidFill>
              </a:rPr>
              <a:t>Без </a:t>
            </a:r>
            <a:r>
              <a:rPr lang="en" sz="2800">
                <a:solidFill>
                  <a:srgbClr val="FF9900"/>
                </a:solidFill>
              </a:rPr>
              <a:t>нужда</a:t>
            </a:r>
            <a:r>
              <a:rPr lang="en" sz="2800">
                <a:solidFill>
                  <a:srgbClr val="FF9900"/>
                </a:solidFill>
              </a:rPr>
              <a:t> от инсталация на допълнителен софтуер</a:t>
            </a:r>
            <a:endParaRPr sz="2800">
              <a:solidFill>
                <a:srgbClr val="FF9900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Char char="»"/>
            </a:pPr>
            <a:r>
              <a:rPr lang="en" sz="2800">
                <a:solidFill>
                  <a:srgbClr val="FF9900"/>
                </a:solidFill>
              </a:rPr>
              <a:t>Достъпно отвсякъде с достъп до интернет</a:t>
            </a:r>
            <a:endParaRPr sz="2800">
              <a:solidFill>
                <a:srgbClr val="FF9900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Char char="»"/>
            </a:pPr>
            <a:r>
              <a:rPr lang="en" sz="2800">
                <a:solidFill>
                  <a:srgbClr val="FF9900"/>
                </a:solidFill>
              </a:rPr>
              <a:t>Лесна навигация</a:t>
            </a:r>
            <a:endParaRPr sz="2800">
              <a:solidFill>
                <a:srgbClr val="FF9900"/>
              </a:solidFill>
            </a:endParaRPr>
          </a:p>
        </p:txBody>
      </p:sp>
      <p:sp>
        <p:nvSpPr>
          <p:cNvPr id="279" name="Google Shape;279;p2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/>
          <p:nvPr>
            <p:ph idx="4294967295" type="ctrTitle"/>
          </p:nvPr>
        </p:nvSpPr>
        <p:spPr>
          <a:xfrm>
            <a:off x="1207650" y="2095875"/>
            <a:ext cx="5515800" cy="166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81D1EC"/>
                </a:solidFill>
              </a:rPr>
              <a:t>Чатбот</a:t>
            </a:r>
            <a:endParaRPr sz="9600">
              <a:solidFill>
                <a:srgbClr val="81D1EC"/>
              </a:solidFill>
            </a:endParaRPr>
          </a:p>
        </p:txBody>
      </p:sp>
      <p:sp>
        <p:nvSpPr>
          <p:cNvPr id="285" name="Google Shape;285;p26"/>
          <p:cNvSpPr/>
          <p:nvPr/>
        </p:nvSpPr>
        <p:spPr>
          <a:xfrm>
            <a:off x="6775067" y="2451331"/>
            <a:ext cx="282133" cy="26939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" name="Google Shape;286;p26"/>
          <p:cNvGrpSpPr/>
          <p:nvPr/>
        </p:nvGrpSpPr>
        <p:grpSpPr>
          <a:xfrm>
            <a:off x="6424961" y="938713"/>
            <a:ext cx="1208686" cy="1209005"/>
            <a:chOff x="6654650" y="3665275"/>
            <a:chExt cx="409100" cy="409125"/>
          </a:xfrm>
        </p:grpSpPr>
        <p:sp>
          <p:nvSpPr>
            <p:cNvPr id="287" name="Google Shape;287;p26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" name="Google Shape;289;p26"/>
          <p:cNvGrpSpPr/>
          <p:nvPr/>
        </p:nvGrpSpPr>
        <p:grpSpPr>
          <a:xfrm rot="1057032">
            <a:off x="5260048" y="1888936"/>
            <a:ext cx="798554" cy="798615"/>
            <a:chOff x="570875" y="4322250"/>
            <a:chExt cx="443300" cy="443325"/>
          </a:xfrm>
        </p:grpSpPr>
        <p:sp>
          <p:nvSpPr>
            <p:cNvPr id="290" name="Google Shape;290;p26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26"/>
          <p:cNvSpPr/>
          <p:nvPr/>
        </p:nvSpPr>
        <p:spPr>
          <a:xfrm rot="2466689">
            <a:off x="5349649" y="1172900"/>
            <a:ext cx="392001" cy="37429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6"/>
          <p:cNvSpPr/>
          <p:nvPr/>
        </p:nvSpPr>
        <p:spPr>
          <a:xfrm rot="-1609379">
            <a:off x="5922915" y="1408393"/>
            <a:ext cx="282082" cy="269341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6"/>
          <p:cNvSpPr/>
          <p:nvPr/>
        </p:nvSpPr>
        <p:spPr>
          <a:xfrm rot="2925831">
            <a:off x="7633318" y="1621770"/>
            <a:ext cx="211251" cy="20171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/>
          <p:nvPr/>
        </p:nvSpPr>
        <p:spPr>
          <a:xfrm rot="-1609195">
            <a:off x="6754201" y="270499"/>
            <a:ext cx="190312" cy="18171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4" name="Google Shape;3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7788" y="344175"/>
            <a:ext cx="3388424" cy="4455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Как работи сайтът?</a:t>
            </a:r>
            <a:endParaRPr/>
          </a:p>
        </p:txBody>
      </p:sp>
      <p:sp>
        <p:nvSpPr>
          <p:cNvPr id="310" name="Google Shape;310;p28"/>
          <p:cNvSpPr/>
          <p:nvPr/>
        </p:nvSpPr>
        <p:spPr>
          <a:xfrm>
            <a:off x="1154667" y="1909250"/>
            <a:ext cx="2191500" cy="1852200"/>
          </a:xfrm>
          <a:prstGeom prst="homePlate">
            <a:avLst>
              <a:gd fmla="val 30129" name="adj"/>
            </a:avLst>
          </a:prstGeom>
          <a:solidFill>
            <a:srgbClr val="81D1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Научете урок</a:t>
            </a:r>
            <a:endParaRPr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11" name="Google Shape;311;p28"/>
          <p:cNvSpPr/>
          <p:nvPr/>
        </p:nvSpPr>
        <p:spPr>
          <a:xfrm>
            <a:off x="2902904" y="1909250"/>
            <a:ext cx="2233800" cy="1852200"/>
          </a:xfrm>
          <a:prstGeom prst="chevron">
            <a:avLst>
              <a:gd fmla="val 29853" name="adj"/>
            </a:avLst>
          </a:prstGeom>
          <a:solidFill>
            <a:srgbClr val="4BB5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Направете упражнение</a:t>
            </a:r>
            <a:endParaRPr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12" name="Google Shape;312;p28"/>
          <p:cNvSpPr/>
          <p:nvPr/>
        </p:nvSpPr>
        <p:spPr>
          <a:xfrm>
            <a:off x="4693288" y="1909250"/>
            <a:ext cx="2233800" cy="1852200"/>
          </a:xfrm>
          <a:prstGeom prst="chevron">
            <a:avLst>
              <a:gd fmla="val 29853" name="adj"/>
            </a:avLst>
          </a:prstGeom>
          <a:solidFill>
            <a:srgbClr val="3796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Качвайте нива!</a:t>
            </a:r>
            <a:endParaRPr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13" name="Google Shape;313;p2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9"/>
          <p:cNvSpPr txBox="1"/>
          <p:nvPr>
            <p:ph type="title"/>
          </p:nvPr>
        </p:nvSpPr>
        <p:spPr>
          <a:xfrm>
            <a:off x="1031425" y="864450"/>
            <a:ext cx="5760300" cy="114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Геймификация</a:t>
            </a:r>
            <a:endParaRPr sz="4800"/>
          </a:p>
        </p:txBody>
      </p:sp>
      <p:sp>
        <p:nvSpPr>
          <p:cNvPr id="319" name="Google Shape;319;p29"/>
          <p:cNvSpPr/>
          <p:nvPr/>
        </p:nvSpPr>
        <p:spPr>
          <a:xfrm>
            <a:off x="1467475" y="2077625"/>
            <a:ext cx="1804800" cy="1804800"/>
          </a:xfrm>
          <a:prstGeom prst="ellipse">
            <a:avLst/>
          </a:prstGeom>
          <a:noFill/>
          <a:ln cap="flat" cmpd="sng" w="38100">
            <a:solidFill>
              <a:srgbClr val="81D1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Упражнения</a:t>
            </a:r>
            <a:endParaRPr>
              <a:solidFill>
                <a:srgbClr val="60789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20" name="Google Shape;320;p29"/>
          <p:cNvSpPr/>
          <p:nvPr/>
        </p:nvSpPr>
        <p:spPr>
          <a:xfrm>
            <a:off x="4550887" y="2077625"/>
            <a:ext cx="1804800" cy="1804800"/>
          </a:xfrm>
          <a:prstGeom prst="ellipse">
            <a:avLst/>
          </a:prstGeom>
          <a:noFill/>
          <a:ln cap="flat" cmpd="sng" w="38100">
            <a:solidFill>
              <a:srgbClr val="81D1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Точки</a:t>
            </a:r>
            <a:endParaRPr>
              <a:solidFill>
                <a:srgbClr val="60789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21" name="Google Shape;321;p29"/>
          <p:cNvSpPr/>
          <p:nvPr/>
        </p:nvSpPr>
        <p:spPr>
          <a:xfrm>
            <a:off x="3009181" y="2077625"/>
            <a:ext cx="1804800" cy="1804800"/>
          </a:xfrm>
          <a:prstGeom prst="ellipse">
            <a:avLst/>
          </a:prstGeom>
          <a:noFill/>
          <a:ln cap="flat" cmpd="sng" w="1524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Качване на нива!</a:t>
            </a:r>
            <a:endParaRPr>
              <a:solidFill>
                <a:srgbClr val="60789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22" name="Google Shape;322;p2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0"/>
          <p:cNvSpPr txBox="1"/>
          <p:nvPr>
            <p:ph idx="4294967295" type="ctrTitle"/>
          </p:nvPr>
        </p:nvSpPr>
        <p:spPr>
          <a:xfrm>
            <a:off x="685800" y="1636600"/>
            <a:ext cx="4924200" cy="11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9900"/>
                </a:solidFill>
              </a:rPr>
              <a:t>БЛАГОДАРЯ!</a:t>
            </a:r>
            <a:endParaRPr sz="6000">
              <a:solidFill>
                <a:srgbClr val="FF9900"/>
              </a:solidFill>
            </a:endParaRPr>
          </a:p>
        </p:txBody>
      </p:sp>
      <p:sp>
        <p:nvSpPr>
          <p:cNvPr id="328" name="Google Shape;328;p30"/>
          <p:cNvSpPr txBox="1"/>
          <p:nvPr>
            <p:ph idx="4294967295" type="subTitle"/>
          </p:nvPr>
        </p:nvSpPr>
        <p:spPr>
          <a:xfrm>
            <a:off x="685800" y="2608674"/>
            <a:ext cx="4924200" cy="22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3796BF"/>
                </a:solidFill>
              </a:rPr>
              <a:t>Някакви въпроси</a:t>
            </a:r>
            <a:r>
              <a:rPr b="1" lang="en" sz="3600">
                <a:solidFill>
                  <a:srgbClr val="3796BF"/>
                </a:solidFill>
              </a:rPr>
              <a:t>?</a:t>
            </a:r>
            <a:endParaRPr b="1" sz="3600">
              <a:solidFill>
                <a:srgbClr val="3796B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Може да ни намерите на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»"/>
            </a:pPr>
            <a:r>
              <a:rPr lang="en"/>
              <a:t>contact@englishko.com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»"/>
            </a:pPr>
            <a:r>
              <a:rPr lang="en"/>
              <a:t>y.stankova22@acsbg.org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»"/>
            </a:pPr>
            <a:r>
              <a:rPr lang="en"/>
              <a:t>k.yanchev22@acsbg.org</a:t>
            </a:r>
            <a:endParaRPr/>
          </a:p>
        </p:txBody>
      </p:sp>
      <p:sp>
        <p:nvSpPr>
          <p:cNvPr id="329" name="Google Shape;329;p3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"/>
          <p:cNvSpPr txBox="1"/>
          <p:nvPr>
            <p:ph idx="4294967295" type="ctrTitle"/>
          </p:nvPr>
        </p:nvSpPr>
        <p:spPr>
          <a:xfrm>
            <a:off x="685800" y="1728900"/>
            <a:ext cx="4924200" cy="10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9900"/>
                </a:solidFill>
              </a:rPr>
              <a:t>Здравейте</a:t>
            </a:r>
            <a:r>
              <a:rPr lang="en" sz="6000">
                <a:solidFill>
                  <a:srgbClr val="FF9900"/>
                </a:solidFill>
              </a:rPr>
              <a:t>!</a:t>
            </a:r>
            <a:endParaRPr sz="6000">
              <a:solidFill>
                <a:srgbClr val="FF9900"/>
              </a:solidFill>
            </a:endParaRPr>
          </a:p>
        </p:txBody>
      </p:sp>
      <p:sp>
        <p:nvSpPr>
          <p:cNvPr id="174" name="Google Shape;174;p13"/>
          <p:cNvSpPr txBox="1"/>
          <p:nvPr>
            <p:ph idx="4294967295" type="subTitle"/>
          </p:nvPr>
        </p:nvSpPr>
        <p:spPr>
          <a:xfrm>
            <a:off x="685800" y="2608674"/>
            <a:ext cx="4924200" cy="21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3796BF"/>
                </a:solidFill>
              </a:rPr>
              <a:t>Йоана Станкова</a:t>
            </a:r>
            <a:endParaRPr b="1" sz="3600">
              <a:solidFill>
                <a:srgbClr val="3796B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3796BF"/>
                </a:solidFill>
              </a:rPr>
              <a:t>Калоян Янчев</a:t>
            </a:r>
            <a:endParaRPr b="1" sz="3600">
              <a:solidFill>
                <a:srgbClr val="3796B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1D1EC"/>
                </a:solidFill>
              </a:rPr>
              <a:t>American College of Sofia</a:t>
            </a:r>
            <a:endParaRPr b="1">
              <a:solidFill>
                <a:srgbClr val="81D1EC"/>
              </a:solidFill>
            </a:endParaRPr>
          </a:p>
        </p:txBody>
      </p:sp>
      <p:pic>
        <p:nvPicPr>
          <p:cNvPr descr="photo-1434030216411-0b793f4b4173.jpg" id="175" name="Google Shape;175;p13"/>
          <p:cNvPicPr preferRelativeResize="0"/>
          <p:nvPr/>
        </p:nvPicPr>
        <p:blipFill rotWithShape="1">
          <a:blip r:embed="rId3">
            <a:alphaModFix/>
          </a:blip>
          <a:srcRect b="0" l="18591" r="15761" t="0"/>
          <a:stretch/>
        </p:blipFill>
        <p:spPr>
          <a:xfrm>
            <a:off x="5767475" y="0"/>
            <a:ext cx="33765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Специални благодарности на</a:t>
            </a:r>
            <a:r>
              <a:rPr lang="en" sz="2400"/>
              <a:t>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81D1EC"/>
              </a:buClr>
              <a:buSzPts val="2400"/>
              <a:buChar char="»"/>
            </a:pPr>
            <a:r>
              <a:rPr lang="en" sz="2400" u="sng">
                <a:hlinkClick r:id="rId3"/>
              </a:rPr>
              <a:t>SlidesCarnival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1D1EC"/>
              </a:buClr>
              <a:buSzPts val="2400"/>
              <a:buChar char="»"/>
            </a:pPr>
            <a:r>
              <a:rPr lang="en" sz="2400" u="sng">
                <a:hlinkClick r:id="rId4"/>
              </a:rPr>
              <a:t>Unsplash</a:t>
            </a:r>
            <a:endParaRPr sz="2400"/>
          </a:p>
        </p:txBody>
      </p:sp>
      <p:sp>
        <p:nvSpPr>
          <p:cNvPr id="335" name="Google Shape;335;p3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"/>
          <p:cNvSpPr txBox="1"/>
          <p:nvPr>
            <p:ph idx="1" type="body"/>
          </p:nvPr>
        </p:nvSpPr>
        <p:spPr>
          <a:xfrm>
            <a:off x="2212050" y="1383150"/>
            <a:ext cx="4719900" cy="237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latin typeface="Pacifico"/>
                <a:ea typeface="Pacifico"/>
                <a:cs typeface="Pacifico"/>
                <a:sym typeface="Pacifico"/>
              </a:rPr>
              <a:t>“С езици ти си вкъщи навсякъде.”</a:t>
            </a:r>
            <a:endParaRPr sz="3600">
              <a:latin typeface="Pacifico"/>
              <a:ea typeface="Pacifico"/>
              <a:cs typeface="Pacifico"/>
              <a:sym typeface="Pacifico"/>
            </a:endParaRPr>
          </a:p>
          <a:p>
            <a:pPr indent="-457200" lvl="0" marL="457200" rtl="0" algn="ctr">
              <a:spcBef>
                <a:spcPts val="600"/>
              </a:spcBef>
              <a:spcAft>
                <a:spcPts val="0"/>
              </a:spcAft>
              <a:buSzPts val="3600"/>
              <a:buFont typeface="Pacifico"/>
              <a:buChar char="-"/>
            </a:pPr>
            <a:r>
              <a:rPr lang="en" sz="3600">
                <a:latin typeface="Pacifico"/>
                <a:ea typeface="Pacifico"/>
                <a:cs typeface="Pacifico"/>
                <a:sym typeface="Pacifico"/>
              </a:rPr>
              <a:t>Едмунд Де Ваал</a:t>
            </a:r>
            <a:endParaRPr sz="36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2" name="Google Shape;182;p1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796BF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5"/>
          <p:cNvSpPr/>
          <p:nvPr/>
        </p:nvSpPr>
        <p:spPr>
          <a:xfrm>
            <a:off x="449150" y="740625"/>
            <a:ext cx="8446770" cy="4023855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5"/>
          <p:cNvSpPr txBox="1"/>
          <p:nvPr>
            <p:ph idx="4294967295" type="title"/>
          </p:nvPr>
        </p:nvSpPr>
        <p:spPr>
          <a:xfrm>
            <a:off x="877800" y="59925"/>
            <a:ext cx="73884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Държави с официален език английски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9" name="Google Shape;189;p15"/>
          <p:cNvSpPr/>
          <p:nvPr/>
        </p:nvSpPr>
        <p:spPr>
          <a:xfrm>
            <a:off x="4466725" y="1408975"/>
            <a:ext cx="796200" cy="202500"/>
          </a:xfrm>
          <a:prstGeom prst="wedgeRectCallout">
            <a:avLst>
              <a:gd fmla="val -21725" name="adj1"/>
              <a:gd fmla="val 145765" name="adj2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България</a:t>
            </a:r>
            <a:endParaRPr sz="10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90" name="Google Shape;190;p15"/>
          <p:cNvSpPr/>
          <p:nvPr/>
        </p:nvSpPr>
        <p:spPr>
          <a:xfrm>
            <a:off x="1141050" y="1210225"/>
            <a:ext cx="1002600" cy="947400"/>
          </a:xfrm>
          <a:prstGeom prst="mathMultiply">
            <a:avLst>
              <a:gd fmla="val 23520" name="adj1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5"/>
          <p:cNvSpPr/>
          <p:nvPr/>
        </p:nvSpPr>
        <p:spPr>
          <a:xfrm>
            <a:off x="3924025" y="1408975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5"/>
          <p:cNvSpPr/>
          <p:nvPr/>
        </p:nvSpPr>
        <p:spPr>
          <a:xfrm>
            <a:off x="7304625" y="3541525"/>
            <a:ext cx="686700" cy="630000"/>
          </a:xfrm>
          <a:prstGeom prst="mathMultiply">
            <a:avLst>
              <a:gd fmla="val 23520" name="adj1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4695175" y="3649525"/>
            <a:ext cx="339300" cy="340500"/>
          </a:xfrm>
          <a:prstGeom prst="mathMultiply">
            <a:avLst>
              <a:gd fmla="val 23520" name="adj1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6025225" y="2254325"/>
            <a:ext cx="339300" cy="340500"/>
          </a:xfrm>
          <a:prstGeom prst="mathMultiply">
            <a:avLst>
              <a:gd fmla="val 23520" name="adj1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923625" y="2980675"/>
            <a:ext cx="339300" cy="340500"/>
          </a:xfrm>
          <a:prstGeom prst="mathMultiply">
            <a:avLst>
              <a:gd fmla="val 23520" name="adj1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"/>
          <p:cNvSpPr txBox="1"/>
          <p:nvPr>
            <p:ph idx="4294967295" type="ctrTitle"/>
          </p:nvPr>
        </p:nvSpPr>
        <p:spPr>
          <a:xfrm>
            <a:off x="685800" y="1832650"/>
            <a:ext cx="7871100" cy="167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9900"/>
                </a:solidFill>
              </a:rPr>
              <a:t>1,500,000,000</a:t>
            </a:r>
            <a:endParaRPr sz="9600">
              <a:solidFill>
                <a:srgbClr val="FF9900"/>
              </a:solidFill>
            </a:endParaRPr>
          </a:p>
        </p:txBody>
      </p:sp>
      <p:sp>
        <p:nvSpPr>
          <p:cNvPr id="202" name="Google Shape;202;p16"/>
          <p:cNvSpPr txBox="1"/>
          <p:nvPr>
            <p:ph idx="4294967295" type="subTitle"/>
          </p:nvPr>
        </p:nvSpPr>
        <p:spPr>
          <a:xfrm>
            <a:off x="685800" y="3297254"/>
            <a:ext cx="6078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души, говорещи английски език...</a:t>
            </a:r>
            <a:endParaRPr/>
          </a:p>
        </p:txBody>
      </p:sp>
      <p:sp>
        <p:nvSpPr>
          <p:cNvPr id="203" name="Google Shape;203;p1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9" name="Google Shape;2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94475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5" name="Google Shape;2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3688" y="283438"/>
            <a:ext cx="4576625" cy="45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9"/>
          <p:cNvSpPr txBox="1"/>
          <p:nvPr>
            <p:ph type="ctrTitle"/>
          </p:nvPr>
        </p:nvSpPr>
        <p:spPr>
          <a:xfrm>
            <a:off x="2034750" y="1375500"/>
            <a:ext cx="5074500" cy="23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200">
                <a:solidFill>
                  <a:srgbClr val="3796BF"/>
                </a:solidFill>
              </a:rPr>
              <a:t>Какво е</a:t>
            </a:r>
            <a:r>
              <a:rPr b="0" lang="en" sz="7200">
                <a:solidFill>
                  <a:srgbClr val="3796BF"/>
                </a:solidFill>
              </a:rPr>
              <a:t> EnglishKo?</a:t>
            </a:r>
            <a:endParaRPr/>
          </a:p>
        </p:txBody>
      </p:sp>
      <p:sp>
        <p:nvSpPr>
          <p:cNvPr id="221" name="Google Shape;221;p1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796BF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/>
          <p:nvPr/>
        </p:nvSpPr>
        <p:spPr>
          <a:xfrm>
            <a:off x="3968600" y="849476"/>
            <a:ext cx="4546141" cy="3539222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81D1EC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0"/>
          <p:cNvSpPr txBox="1"/>
          <p:nvPr>
            <p:ph idx="4294967295" type="body"/>
          </p:nvPr>
        </p:nvSpPr>
        <p:spPr>
          <a:xfrm>
            <a:off x="420650" y="0"/>
            <a:ext cx="31419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НАСТОЛЕН</a:t>
            </a:r>
            <a:r>
              <a:rPr lang="en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ИНТЕРФЕЙС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28" name="Google Shape;228;p2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9" name="Google Shape;2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4700" y="1037075"/>
            <a:ext cx="4196851" cy="266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lse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